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image17.jpg" ContentType="image/p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2"/>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491" r:id="rId19"/>
    <p:sldId id="566" r:id="rId20"/>
    <p:sldId id="492" r:id="rId21"/>
    <p:sldId id="629" r:id="rId22"/>
    <p:sldId id="258" r:id="rId23"/>
    <p:sldId id="274" r:id="rId24"/>
    <p:sldId id="464" r:id="rId25"/>
    <p:sldId id="708" r:id="rId26"/>
    <p:sldId id="265" r:id="rId27"/>
    <p:sldId id="400" r:id="rId28"/>
    <p:sldId id="613" r:id="rId29"/>
    <p:sldId id="617" r:id="rId30"/>
    <p:sldId id="422" r:id="rId31"/>
    <p:sldId id="506" r:id="rId32"/>
    <p:sldId id="547" r:id="rId33"/>
    <p:sldId id="632" r:id="rId34"/>
    <p:sldId id="631" r:id="rId35"/>
    <p:sldId id="489" r:id="rId36"/>
    <p:sldId id="423" r:id="rId37"/>
    <p:sldId id="424" r:id="rId38"/>
    <p:sldId id="429" r:id="rId39"/>
    <p:sldId id="292" r:id="rId40"/>
    <p:sldId id="487" r:id="rId41"/>
    <p:sldId id="488" r:id="rId42"/>
    <p:sldId id="578" r:id="rId43"/>
    <p:sldId id="521" r:id="rId44"/>
    <p:sldId id="531" r:id="rId45"/>
    <p:sldId id="554" r:id="rId46"/>
    <p:sldId id="264" r:id="rId47"/>
    <p:sldId id="658" r:id="rId48"/>
    <p:sldId id="389" r:id="rId49"/>
    <p:sldId id="493" r:id="rId50"/>
    <p:sldId id="557" r:id="rId51"/>
    <p:sldId id="473" r:id="rId52"/>
    <p:sldId id="592" r:id="rId53"/>
    <p:sldId id="689" r:id="rId54"/>
    <p:sldId id="289" r:id="rId55"/>
    <p:sldId id="640" r:id="rId56"/>
    <p:sldId id="468" r:id="rId57"/>
    <p:sldId id="673" r:id="rId58"/>
    <p:sldId id="677" r:id="rId59"/>
    <p:sldId id="678" r:id="rId60"/>
    <p:sldId id="688" r:id="rId61"/>
    <p:sldId id="460" r:id="rId62"/>
    <p:sldId id="471" r:id="rId63"/>
    <p:sldId id="469" r:id="rId64"/>
    <p:sldId id="558" r:id="rId65"/>
    <p:sldId id="329" r:id="rId66"/>
    <p:sldId id="330" r:id="rId67"/>
    <p:sldId id="331" r:id="rId68"/>
    <p:sldId id="659" r:id="rId69"/>
    <p:sldId id="664" r:id="rId70"/>
    <p:sldId id="665" r:id="rId71"/>
    <p:sldId id="536" r:id="rId72"/>
    <p:sldId id="546" r:id="rId73"/>
    <p:sldId id="621" r:id="rId74"/>
    <p:sldId id="287" r:id="rId75"/>
    <p:sldId id="691" r:id="rId76"/>
    <p:sldId id="693" r:id="rId77"/>
    <p:sldId id="694" r:id="rId78"/>
    <p:sldId id="696" r:id="rId79"/>
    <p:sldId id="695" r:id="rId80"/>
    <p:sldId id="680" r:id="rId81"/>
    <p:sldId id="663" r:id="rId82"/>
    <p:sldId id="697" r:id="rId83"/>
    <p:sldId id="593" r:id="rId84"/>
    <p:sldId id="340" r:id="rId85"/>
    <p:sldId id="288" r:id="rId86"/>
    <p:sldId id="290" r:id="rId87"/>
    <p:sldId id="586" r:id="rId88"/>
    <p:sldId id="587" r:id="rId89"/>
    <p:sldId id="588" r:id="rId90"/>
    <p:sldId id="589" r:id="rId91"/>
    <p:sldId id="590" r:id="rId92"/>
    <p:sldId id="643" r:id="rId93"/>
    <p:sldId id="393" r:id="rId94"/>
    <p:sldId id="616" r:id="rId95"/>
    <p:sldId id="622" r:id="rId96"/>
    <p:sldId id="293" r:id="rId97"/>
    <p:sldId id="594" r:id="rId98"/>
    <p:sldId id="642" r:id="rId99"/>
    <p:sldId id="559" r:id="rId100"/>
    <p:sldId id="394" r:id="rId101"/>
    <p:sldId id="342" r:id="rId102"/>
    <p:sldId id="618" r:id="rId103"/>
    <p:sldId id="601" r:id="rId104"/>
    <p:sldId id="474" r:id="rId105"/>
    <p:sldId id="583" r:id="rId106"/>
    <p:sldId id="623" r:id="rId107"/>
    <p:sldId id="518" r:id="rId108"/>
    <p:sldId id="595" r:id="rId109"/>
    <p:sldId id="683" r:id="rId110"/>
    <p:sldId id="681" r:id="rId111"/>
    <p:sldId id="644" r:id="rId112"/>
    <p:sldId id="343" r:id="rId113"/>
    <p:sldId id="344" r:id="rId114"/>
    <p:sldId id="580" r:id="rId115"/>
    <p:sldId id="534" r:id="rId116"/>
    <p:sldId id="550" r:id="rId117"/>
    <p:sldId id="551" r:id="rId118"/>
    <p:sldId id="624" r:id="rId119"/>
    <p:sldId id="298" r:id="rId120"/>
    <p:sldId id="596" r:id="rId121"/>
    <p:sldId id="645" r:id="rId122"/>
    <p:sldId id="446" r:id="rId123"/>
    <p:sldId id="447" r:id="rId124"/>
    <p:sldId id="668" r:id="rId125"/>
    <p:sldId id="450" r:id="rId126"/>
    <p:sldId id="709" r:id="rId127"/>
    <p:sldId id="602" r:id="rId128"/>
    <p:sldId id="603" r:id="rId129"/>
    <p:sldId id="633" r:id="rId130"/>
    <p:sldId id="528" r:id="rId131"/>
    <p:sldId id="625" r:id="rId132"/>
    <p:sldId id="300" r:id="rId133"/>
    <p:sldId id="646" r:id="rId134"/>
    <p:sldId id="597" r:id="rId135"/>
    <p:sldId id="710" r:id="rId136"/>
    <p:sldId id="667" r:id="rId137"/>
    <p:sldId id="382" r:id="rId138"/>
    <p:sldId id="634" r:id="rId139"/>
    <p:sldId id="584" r:id="rId140"/>
    <p:sldId id="649" r:id="rId141"/>
    <p:sldId id="651" r:id="rId142"/>
    <p:sldId id="653" r:id="rId143"/>
    <p:sldId id="654" r:id="rId144"/>
    <p:sldId id="650" r:id="rId145"/>
    <p:sldId id="655" r:id="rId146"/>
    <p:sldId id="529" r:id="rId147"/>
    <p:sldId id="626" r:id="rId148"/>
    <p:sldId id="302" r:id="rId149"/>
    <p:sldId id="598" r:id="rId150"/>
    <p:sldId id="705" r:id="rId151"/>
    <p:sldId id="648" r:id="rId152"/>
    <p:sldId id="494" r:id="rId153"/>
    <p:sldId id="404" r:id="rId154"/>
    <p:sldId id="495" r:id="rId155"/>
    <p:sldId id="496" r:id="rId156"/>
    <p:sldId id="530" r:id="rId157"/>
    <p:sldId id="535" r:id="rId158"/>
    <p:sldId id="627" r:id="rId159"/>
    <p:sldId id="698" r:id="rId160"/>
    <p:sldId id="599" r:id="rId161"/>
    <p:sldId id="711" r:id="rId162"/>
    <p:sldId id="712" r:id="rId163"/>
    <p:sldId id="395" r:id="rId164"/>
    <p:sldId id="619" r:id="rId165"/>
    <p:sldId id="396" r:id="rId166"/>
    <p:sldId id="628" r:id="rId167"/>
    <p:sldId id="699" r:id="rId168"/>
    <p:sldId id="600" r:id="rId169"/>
    <p:sldId id="620" r:id="rId170"/>
    <p:sldId id="669" r:id="rId171"/>
    <p:sldId id="714" r:id="rId172"/>
    <p:sldId id="713" r:id="rId173"/>
    <p:sldId id="482" r:id="rId174"/>
    <p:sldId id="647" r:id="rId175"/>
    <p:sldId id="568" r:id="rId176"/>
    <p:sldId id="567" r:id="rId177"/>
    <p:sldId id="378" r:id="rId178"/>
    <p:sldId id="350" r:id="rId179"/>
    <p:sldId id="352" r:id="rId180"/>
    <p:sldId id="700" r:id="rId18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18" autoAdjust="0"/>
    <p:restoredTop sz="82304" autoAdjust="0"/>
  </p:normalViewPr>
  <p:slideViewPr>
    <p:cSldViewPr>
      <p:cViewPr varScale="1">
        <p:scale>
          <a:sx n="73" d="100"/>
          <a:sy n="73" d="100"/>
        </p:scale>
        <p:origin x="1066" y="7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notesMaster" Target="notesMasters/notesMaster1.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microsoft.com/office/2018/10/relationships/authors" Targe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presProps" Target="pres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theme" Target="theme/theme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tableStyles" Target="tableStyle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diagrams/_rels/data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34" tIns="46567" rIns="93134" bIns="46567" rtlCol="0"/>
          <a:lstStyle>
            <a:lvl1pPr algn="l">
              <a:defRPr sz="1200"/>
            </a:lvl1pPr>
          </a:lstStyle>
          <a:p>
            <a:endParaRPr lang="en-US" dirty="0"/>
          </a:p>
        </p:txBody>
      </p:sp>
      <p:sp>
        <p:nvSpPr>
          <p:cNvPr id="3" name="Date Placeholder 2"/>
          <p:cNvSpPr>
            <a:spLocks noGrp="1"/>
          </p:cNvSpPr>
          <p:nvPr>
            <p:ph type="dt" idx="1"/>
          </p:nvPr>
        </p:nvSpPr>
        <p:spPr>
          <a:xfrm>
            <a:off x="3970941" y="0"/>
            <a:ext cx="3037840" cy="464820"/>
          </a:xfrm>
          <a:prstGeom prst="rect">
            <a:avLst/>
          </a:prstGeom>
        </p:spPr>
        <p:txBody>
          <a:bodyPr vert="horz" lIns="93134" tIns="46567" rIns="93134" bIns="46567" rtlCol="0"/>
          <a:lstStyle>
            <a:lvl1pPr algn="r">
              <a:defRPr sz="1200"/>
            </a:lvl1pPr>
          </a:lstStyle>
          <a:p>
            <a:fld id="{D0FE861C-486B-4E18-A0E9-A790238A915C}" type="datetimeFigureOut">
              <a:rPr lang="en-US" smtClean="0"/>
              <a:t>2/13/2026</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34" tIns="46567" rIns="93134" bIns="46567" rtlCol="0" anchor="ctr"/>
          <a:lstStyle/>
          <a:p>
            <a:endParaRPr lang="en-US" dirty="0"/>
          </a:p>
        </p:txBody>
      </p:sp>
      <p:sp>
        <p:nvSpPr>
          <p:cNvPr id="5" name="Notes Placeholder 4"/>
          <p:cNvSpPr>
            <a:spLocks noGrp="1"/>
          </p:cNvSpPr>
          <p:nvPr>
            <p:ph type="body" sz="quarter" idx="3"/>
          </p:nvPr>
        </p:nvSpPr>
        <p:spPr>
          <a:xfrm>
            <a:off x="701040" y="4415792"/>
            <a:ext cx="5608320" cy="4183380"/>
          </a:xfrm>
          <a:prstGeom prst="rect">
            <a:avLst/>
          </a:prstGeom>
        </p:spPr>
        <p:txBody>
          <a:bodyPr vert="horz" lIns="93134" tIns="46567" rIns="93134" bIns="4656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4820"/>
          </a:xfrm>
          <a:prstGeom prst="rect">
            <a:avLst/>
          </a:prstGeom>
        </p:spPr>
        <p:txBody>
          <a:bodyPr vert="horz" lIns="93134" tIns="46567" rIns="93134" bIns="4656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1" y="8829969"/>
            <a:ext cx="3037840" cy="464820"/>
          </a:xfrm>
          <a:prstGeom prst="rect">
            <a:avLst/>
          </a:prstGeom>
        </p:spPr>
        <p:txBody>
          <a:bodyPr vert="horz" lIns="93134" tIns="46567" rIns="93134" bIns="46567"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7">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18</a:t>
            </a:fld>
            <a:endParaRPr lang="en-US" dirty="0"/>
          </a:p>
        </p:txBody>
      </p:sp>
    </p:spTree>
    <p:extLst>
      <p:ext uri="{BB962C8B-B14F-4D97-AF65-F5344CB8AC3E}">
        <p14:creationId xmlns:p14="http://schemas.microsoft.com/office/powerpoint/2010/main" val="253496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B1BB4-7CAF-F272-8E80-A51A993E2F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BAFDFA-3647-B5F5-37B2-ABDECACD22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BFFC7C-AC28-1350-E3DD-87DF38CD0F14}"/>
              </a:ext>
            </a:extLst>
          </p:cNvPr>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a:extLst>
              <a:ext uri="{FF2B5EF4-FFF2-40B4-BE49-F238E27FC236}">
                <a16:creationId xmlns:a16="http://schemas.microsoft.com/office/drawing/2014/main" id="{2C9CFD1C-7D20-A91F-EC1B-BB45758E880C}"/>
              </a:ext>
            </a:extLst>
          </p:cNvPr>
          <p:cNvSpPr>
            <a:spLocks noGrp="1"/>
          </p:cNvSpPr>
          <p:nvPr>
            <p:ph type="sldNum" sz="quarter" idx="10"/>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9903955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23</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30</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43</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4307">
              <a:defRPr/>
            </a:pPr>
            <a:r>
              <a:rPr lang="en-US" dirty="0"/>
              <a:t>For Room 3232 - </a:t>
            </a:r>
            <a:r>
              <a:rPr lang="en-US" b="1" dirty="0"/>
              <a:t>Day 2 - Capstone Course Expectations 3232</a:t>
            </a:r>
          </a:p>
          <a:p>
            <a:pPr defTabSz="914307">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45</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46</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50</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61</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defTabSz="912937">
              <a:defRPr/>
            </a:pPr>
            <a:fld id="{DF811066-0135-4CAA-8AD4-89A97190AC00}" type="slidenum">
              <a:rPr lang="en-US">
                <a:solidFill>
                  <a:prstClr val="black"/>
                </a:solidFill>
                <a:latin typeface="Calibri"/>
              </a:rPr>
              <a:pPr defTabSz="912937">
                <a:defRPr/>
              </a:pPr>
              <a:t>67</a:t>
            </a:fld>
            <a:endParaRPr lang="en-US" dirty="0">
              <a:solidFill>
                <a:prstClr val="black"/>
              </a:solidFill>
              <a:latin typeface="Calibri"/>
            </a:endParaRPr>
          </a:p>
        </p:txBody>
      </p:sp>
    </p:spTree>
    <p:extLst>
      <p:ext uri="{BB962C8B-B14F-4D97-AF65-F5344CB8AC3E}">
        <p14:creationId xmlns:p14="http://schemas.microsoft.com/office/powerpoint/2010/main" val="887591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70</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78</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80</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81</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92</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93</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94</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95</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103</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105</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109</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115</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117</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118</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119</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E02C09-58CA-DE2C-62C6-24CC98EC32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2CB5DE-B5AB-94E4-42CE-9D59C991DC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77595-0E19-3B44-3460-3123129E34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59508EB-3AAE-9C82-569D-626362BCE045}"/>
              </a:ext>
            </a:extLst>
          </p:cNvPr>
          <p:cNvSpPr>
            <a:spLocks noGrp="1"/>
          </p:cNvSpPr>
          <p:nvPr>
            <p:ph type="sldNum" sz="quarter" idx="5"/>
          </p:nvPr>
        </p:nvSpPr>
        <p:spPr/>
        <p:txBody>
          <a:bodyPr/>
          <a:lstStyle/>
          <a:p>
            <a:fld id="{DF811066-0135-4CAA-8AD4-89A97190AC00}" type="slidenum">
              <a:rPr lang="en-US" smtClean="0"/>
              <a:t>123</a:t>
            </a:fld>
            <a:endParaRPr lang="en-US" dirty="0"/>
          </a:p>
        </p:txBody>
      </p:sp>
    </p:spTree>
    <p:extLst>
      <p:ext uri="{BB962C8B-B14F-4D97-AF65-F5344CB8AC3E}">
        <p14:creationId xmlns:p14="http://schemas.microsoft.com/office/powerpoint/2010/main" val="197596231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127</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189E0-B1CE-ACFE-9BAD-BA2F21A74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8D0262E-DC2C-CCCE-0DD6-760113ABF30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3E13CE-1A63-87F5-6F90-02651795DD1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E8B0BC5-A40A-D14C-D68B-3287919321A3}"/>
              </a:ext>
            </a:extLst>
          </p:cNvPr>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353768539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152</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155</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4A115-3CBC-1051-E46B-A23A0E25CC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1F055C-460E-5602-4B7D-29445FD2E1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778307-4216-D695-104C-9E983DD4117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CC7E291-7746-2CA4-7D70-2695EC13DE73}"/>
              </a:ext>
            </a:extLst>
          </p:cNvPr>
          <p:cNvSpPr>
            <a:spLocks noGrp="1"/>
          </p:cNvSpPr>
          <p:nvPr>
            <p:ph type="sldNum" sz="quarter" idx="5"/>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16882383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CE5E1-F7C1-74A0-4328-8EFF2B618D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101B1D-E07A-560B-BB67-30B229C69C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DD3C7D-5E52-0185-5274-9839D3AA9388}"/>
              </a:ext>
            </a:extLst>
          </p:cNvPr>
          <p:cNvSpPr>
            <a:spLocks noGrp="1"/>
          </p:cNvSpPr>
          <p:nvPr>
            <p:ph type="body" idx="1"/>
          </p:nvPr>
        </p:nvSpPr>
        <p:spPr/>
        <p:txBody>
          <a:bodyPr/>
          <a:lstStyle/>
          <a:p>
            <a:r>
              <a:rPr lang="en-US" dirty="0"/>
              <a:t>Day 9</a:t>
            </a:r>
          </a:p>
        </p:txBody>
      </p:sp>
      <p:sp>
        <p:nvSpPr>
          <p:cNvPr id="4" name="Slide Number Placeholder 3">
            <a:extLst>
              <a:ext uri="{FF2B5EF4-FFF2-40B4-BE49-F238E27FC236}">
                <a16:creationId xmlns:a16="http://schemas.microsoft.com/office/drawing/2014/main" id="{31F57384-F52F-68F2-9E35-8DB1917B5E2A}"/>
              </a:ext>
            </a:extLst>
          </p:cNvPr>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71657095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160</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066">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A7BC1-22FD-3CBD-5C06-7A4EF8A3FF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319DC7-3D4A-D381-D55C-EFE8F727E5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63C2FDF-4F65-A89A-BEE3-405E2A5D54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56A491-AE0E-0DBE-0D0A-D41E9F6EE42E}"/>
              </a:ext>
            </a:extLst>
          </p:cNvPr>
          <p:cNvSpPr>
            <a:spLocks noGrp="1"/>
          </p:cNvSpPr>
          <p:nvPr>
            <p:ph type="sldNum" sz="quarter" idx="5"/>
          </p:nvPr>
        </p:nvSpPr>
        <p:spPr/>
        <p:txBody>
          <a:bodyPr/>
          <a:lstStyle/>
          <a:p>
            <a:fld id="{DF811066-0135-4CAA-8AD4-89A97190AC00}" type="slidenum">
              <a:rPr lang="en-US" smtClean="0"/>
              <a:t>168</a:t>
            </a:fld>
            <a:endParaRPr lang="en-US" dirty="0"/>
          </a:p>
        </p:txBody>
      </p:sp>
    </p:spTree>
    <p:extLst>
      <p:ext uri="{BB962C8B-B14F-4D97-AF65-F5344CB8AC3E}">
        <p14:creationId xmlns:p14="http://schemas.microsoft.com/office/powerpoint/2010/main" val="15025519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174</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17</a:t>
            </a:fld>
            <a:endParaRPr lang="en-US" dirty="0"/>
          </a:p>
        </p:txBody>
      </p:sp>
    </p:spTree>
    <p:extLst>
      <p:ext uri="{BB962C8B-B14F-4D97-AF65-F5344CB8AC3E}">
        <p14:creationId xmlns:p14="http://schemas.microsoft.com/office/powerpoint/2010/main" val="2105031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2/13/2026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2/13/2026</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2/13/2026</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2/13/2026</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2/13/2026</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2/13/2026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2/13/2026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2/13/2026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2/13/2026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2/13/2026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2/13/2026</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2/13/2026</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2/13/2026</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2/13/2026</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2/13/2026</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2/13/2026</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2/13/2026</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2/13/2026</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2/13/2026</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2/13/2026</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2/13/2026</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2/13/2026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2/13/2026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2/13/2026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2/13/2026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2/13/2026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2/13/2026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2/13/2026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2/13/2026</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0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0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4.xml"/></Relationships>
</file>

<file path=ppt/slides/_rels/slide108.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4.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0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7.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63.jpg"/></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8.xml"/></Relationships>
</file>

<file path=ppt/slides/_rels/slide1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3" Type="http://schemas.openxmlformats.org/officeDocument/2006/relationships/hyperlink" Target="https://designlab.eng.rpi.edu/edn/projects/capstone-support-dev/wiki/Risks_Associated_with_Project_Plans" TargetMode="External"/><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0.svg"/><Relationship Id="rId5" Type="http://schemas.openxmlformats.org/officeDocument/2006/relationships/diagramQuickStyle" Target="../diagrams/quickStyle1.xml"/><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diagramLayout" Target="../diagrams/layout1.xml"/><Relationship Id="rId9" Type="http://schemas.openxmlformats.org/officeDocument/2006/relationships/image" Target="../media/image8.svg"/><Relationship Id="rId14" Type="http://schemas.openxmlformats.org/officeDocument/2006/relationships/image" Target="../media/image13.png"/></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79.xml"/><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2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81.xml"/><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hyperlink" Target="https://www.slido.com/"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4.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hyperlink" Target="https://www.slido.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2.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hyperlink" Target="https://docs.google.com/spreadsheets/d/1lo4H_eTHO7RTdU8r9M3KOiQDp9_S8xudEDXehhr-3Ok/edit?usp=sharing"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ocs.google.com/spreadsheets/d/1LGwmY5g8uV_IpDvsP647nLwOleGga9MEz_QElD47890/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7.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6.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9.xml"/><Relationship Id="rId3" Type="http://schemas.openxmlformats.org/officeDocument/2006/relationships/slide" Target="slide43.xml"/><Relationship Id="rId7" Type="http://schemas.openxmlformats.org/officeDocument/2006/relationships/slide" Target="slide116.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4.xml"/><Relationship Id="rId11" Type="http://schemas.openxmlformats.org/officeDocument/2006/relationships/slide" Target="slide164.xml"/><Relationship Id="rId5" Type="http://schemas.openxmlformats.org/officeDocument/2006/relationships/slide" Target="slide93.xml"/><Relationship Id="rId10" Type="http://schemas.openxmlformats.org/officeDocument/2006/relationships/slide" Target="slide156.xml"/><Relationship Id="rId4" Type="http://schemas.openxmlformats.org/officeDocument/2006/relationships/slide" Target="slide77.xml"/><Relationship Id="rId9" Type="http://schemas.openxmlformats.org/officeDocument/2006/relationships/slide" Target="slide145.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4168283296"/>
              </p:ext>
            </p:extLst>
          </p:nvPr>
        </p:nvGraphicFramePr>
        <p:xfrm>
          <a:off x="623501" y="990600"/>
          <a:ext cx="7948999" cy="322850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Analysis of FMVA Gasket Aging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Welding Theory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Facility-Wide Non-Contact Voltage Sensing and Display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PIR Data Object Classification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Koushik Kar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Thurs 1/29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106</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1/16	1/23	1/29    				TARGET</a:t>
            </a:r>
          </a:p>
        </p:txBody>
      </p:sp>
      <p:pic>
        <p:nvPicPr>
          <p:cNvPr id="7" name="Picture 6">
            <a:extLst>
              <a:ext uri="{FF2B5EF4-FFF2-40B4-BE49-F238E27FC236}">
                <a16:creationId xmlns:a16="http://schemas.microsoft.com/office/drawing/2014/main" id="{9E1B3979-062C-FAF1-A1B1-C43FC305A0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835349"/>
            <a:ext cx="7189193" cy="3893016"/>
          </a:xfrm>
          <a:prstGeom prst="rect">
            <a:avLst/>
          </a:prstGeom>
        </p:spPr>
      </p:pic>
      <p:sp>
        <p:nvSpPr>
          <p:cNvPr id="8" name="Rectangle 7">
            <a:extLst>
              <a:ext uri="{FF2B5EF4-FFF2-40B4-BE49-F238E27FC236}">
                <a16:creationId xmlns:a16="http://schemas.microsoft.com/office/drawing/2014/main" id="{BBAED690-891C-0676-6354-35E2FFB70393}"/>
              </a:ext>
            </a:extLst>
          </p:cNvPr>
          <p:cNvSpPr/>
          <p:nvPr/>
        </p:nvSpPr>
        <p:spPr>
          <a:xfrm>
            <a:off x="7047550" y="3019754"/>
            <a:ext cx="65479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00251318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107</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108</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110</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118</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119</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120</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feedback on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a:t>Explanation </a:t>
            </a:r>
            <a:r>
              <a:rPr lang="en-US" sz="2600" dirty="0"/>
              <a:t>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121</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CA04FF-FA09-87E5-6726-92F5B3D539A4}"/>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76845563-5BEA-624A-E444-5EB00675AA93}"/>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EBC8743D-B757-6B6F-F438-42D78B40A27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6A5E1A3B-481C-E7DE-E949-1C7CCCDF1EC9}"/>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p>
        </p:txBody>
      </p:sp>
      <p:sp>
        <p:nvSpPr>
          <p:cNvPr id="4" name="Slide Number Placeholder 3">
            <a:extLst>
              <a:ext uri="{FF2B5EF4-FFF2-40B4-BE49-F238E27FC236}">
                <a16:creationId xmlns:a16="http://schemas.microsoft.com/office/drawing/2014/main" id="{8E9351B4-F401-A830-ABCA-FFB8E4ACB8F6}"/>
              </a:ext>
            </a:extLst>
          </p:cNvPr>
          <p:cNvSpPr>
            <a:spLocks noGrp="1"/>
          </p:cNvSpPr>
          <p:nvPr>
            <p:ph type="sldNum" sz="quarter" idx="12"/>
          </p:nvPr>
        </p:nvSpPr>
        <p:spPr/>
        <p:txBody>
          <a:bodyPr/>
          <a:lstStyle/>
          <a:p>
            <a:fld id="{CC48B151-73E6-4005-9E41-BAC149615E2B}" type="slidenum">
              <a:rPr lang="en-US" sz="1200" smtClean="0"/>
              <a:t>123</a:t>
            </a:fld>
            <a:endParaRPr lang="en-US" dirty="0"/>
          </a:p>
        </p:txBody>
      </p:sp>
      <p:sp>
        <p:nvSpPr>
          <p:cNvPr id="6" name="TextBox 5">
            <a:extLst>
              <a:ext uri="{FF2B5EF4-FFF2-40B4-BE49-F238E27FC236}">
                <a16:creationId xmlns:a16="http://schemas.microsoft.com/office/drawing/2014/main" id="{67C1DC28-25FA-EE9D-4DB4-2DC57565A086}"/>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EA592341-D888-368B-14BD-AC5032609716}"/>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311113345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124</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125</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126</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129</a:t>
            </a:fld>
            <a:endParaRPr lang="en-US" sz="1200" dirty="0"/>
          </a:p>
        </p:txBody>
      </p:sp>
      <p:pic>
        <p:nvPicPr>
          <p:cNvPr id="11" name="Picture 10">
            <a:extLst>
              <a:ext uri="{FF2B5EF4-FFF2-40B4-BE49-F238E27FC236}">
                <a16:creationId xmlns:a16="http://schemas.microsoft.com/office/drawing/2014/main" id="{18CDD4B2-B588-AABE-70FE-8798542486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1408454"/>
            <a:ext cx="6934200" cy="5334793"/>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07253-7AD6-4E45-EFEB-13D8C512D98A}"/>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927E242A-F73C-5AA0-E072-F21B8BE97A2E}"/>
              </a:ext>
            </a:extLst>
          </p:cNvPr>
          <p:cNvPicPr>
            <a:picLocks noChangeAspect="1"/>
          </p:cNvPicPr>
          <p:nvPr/>
        </p:nvPicPr>
        <p:blipFill>
          <a:blip r:embed="rId3">
            <a:extLst>
              <a:ext uri="{28A0092B-C50C-407E-A947-70E740481C1C}">
                <a14:useLocalDpi xmlns:a14="http://schemas.microsoft.com/office/drawing/2010/main" val="0"/>
              </a:ext>
            </a:extLst>
          </a:blip>
          <a:srcRect l="1959" t="3790" r="2982" b="4169"/>
          <a:stretch>
            <a:fillRect/>
          </a:stretch>
        </p:blipFill>
        <p:spPr>
          <a:xfrm>
            <a:off x="914400" y="1877767"/>
            <a:ext cx="7086600" cy="3770322"/>
          </a:xfrm>
          <a:prstGeom prst="rect">
            <a:avLst/>
          </a:prstGeom>
        </p:spPr>
      </p:pic>
      <p:sp>
        <p:nvSpPr>
          <p:cNvPr id="2" name="Title 1">
            <a:extLst>
              <a:ext uri="{FF2B5EF4-FFF2-40B4-BE49-F238E27FC236}">
                <a16:creationId xmlns:a16="http://schemas.microsoft.com/office/drawing/2014/main" id="{53460D19-CE0D-F8CF-1A43-B8AEDB2A1860}"/>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43C8614E-3B55-B0B3-66DF-E873B8611146}"/>
              </a:ext>
            </a:extLst>
          </p:cNvPr>
          <p:cNvSpPr>
            <a:spLocks noGrp="1"/>
          </p:cNvSpPr>
          <p:nvPr>
            <p:ph idx="1"/>
          </p:nvPr>
        </p:nvSpPr>
        <p:spPr>
          <a:xfrm>
            <a:off x="628650" y="1375520"/>
            <a:ext cx="7886700" cy="4576763"/>
          </a:xfrm>
        </p:spPr>
        <p:txBody>
          <a:bodyPr/>
          <a:lstStyle/>
          <a:p>
            <a:pPr marL="0" indent="0">
              <a:buNone/>
            </a:pPr>
            <a:r>
              <a:rPr lang="en-US" sz="2000" dirty="0"/>
              <a:t>EDN Forum posts by Mon 2/2 @ 8am</a:t>
            </a:r>
            <a:endParaRPr lang="en-US" dirty="0"/>
          </a:p>
        </p:txBody>
      </p:sp>
      <p:sp>
        <p:nvSpPr>
          <p:cNvPr id="4" name="Slide Number Placeholder 3">
            <a:extLst>
              <a:ext uri="{FF2B5EF4-FFF2-40B4-BE49-F238E27FC236}">
                <a16:creationId xmlns:a16="http://schemas.microsoft.com/office/drawing/2014/main" id="{714D84CE-6CEA-0DEE-D8FB-3C1B0DFFE660}"/>
              </a:ext>
            </a:extLst>
          </p:cNvPr>
          <p:cNvSpPr>
            <a:spLocks noGrp="1"/>
          </p:cNvSpPr>
          <p:nvPr>
            <p:ph type="sldNum" sz="quarter" idx="12"/>
          </p:nvPr>
        </p:nvSpPr>
        <p:spPr/>
        <p:txBody>
          <a:bodyPr/>
          <a:lstStyle/>
          <a:p>
            <a:fld id="{CC48B151-73E6-4005-9E41-BAC149615E2B}" type="slidenum">
              <a:rPr lang="en-US" sz="1200" smtClean="0"/>
              <a:t>132</a:t>
            </a:fld>
            <a:endParaRPr lang="en-US" dirty="0"/>
          </a:p>
        </p:txBody>
      </p:sp>
      <p:sp>
        <p:nvSpPr>
          <p:cNvPr id="6" name="TextBox 5">
            <a:extLst>
              <a:ext uri="{FF2B5EF4-FFF2-40B4-BE49-F238E27FC236}">
                <a16:creationId xmlns:a16="http://schemas.microsoft.com/office/drawing/2014/main" id="{2D36CB25-503A-0059-E1E2-20A5BDAE9104}"/>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35B00890-C693-C6EA-F316-FC9486E921D5}"/>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TARGET</a:t>
            </a:r>
          </a:p>
        </p:txBody>
      </p:sp>
    </p:spTree>
    <p:extLst>
      <p:ext uri="{BB962C8B-B14F-4D97-AF65-F5344CB8AC3E}">
        <p14:creationId xmlns:p14="http://schemas.microsoft.com/office/powerpoint/2010/main" val="21217756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133</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35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136</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1676400" y="5282625"/>
            <a:ext cx="616521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But How Do These All Go Together!</a:t>
            </a:r>
          </a:p>
        </p:txBody>
      </p:sp>
    </p:spTree>
    <p:extLst>
      <p:ext uri="{BB962C8B-B14F-4D97-AF65-F5344CB8AC3E}">
        <p14:creationId xmlns:p14="http://schemas.microsoft.com/office/powerpoint/2010/main" val="103161139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745379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Wired or Wifi</a:t>
            </a:r>
          </a:p>
        </p:txBody>
      </p:sp>
      <p:sp>
        <p:nvSpPr>
          <p:cNvPr id="2" name="Rectangle 1"/>
          <p:cNvSpPr/>
          <p:nvPr/>
        </p:nvSpPr>
        <p:spPr>
          <a:xfrm>
            <a:off x="1885418" y="5835133"/>
            <a:ext cx="5677965"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IoT Generic System Architecture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29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https://miro.com/diagramming/what-is-a-block-diagram/</a:t>
            </a:r>
          </a:p>
        </p:txBody>
      </p:sp>
    </p:spTree>
    <p:extLst>
      <p:ext uri="{BB962C8B-B14F-4D97-AF65-F5344CB8AC3E}">
        <p14:creationId xmlns:p14="http://schemas.microsoft.com/office/powerpoint/2010/main" val="413385242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Rectangle 4"/>
          <p:cNvSpPr/>
          <p:nvPr/>
        </p:nvSpPr>
        <p:spPr>
          <a:xfrm>
            <a:off x="762000" y="5940648"/>
            <a:ext cx="8229600"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93470765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C48B151-73E6-4005-9E41-BAC149615E2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9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02751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147</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4D345772-4BC6-5BC4-CEE9-96D43F0AC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148</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i="1" dirty="0">
                <a:solidFill>
                  <a:srgbClr val="0000FF"/>
                </a:solidFill>
                <a:effectLst>
                  <a:outerShdw blurRad="38100" dist="38100" dir="2700000" algn="tl">
                    <a:srgbClr val="000000">
                      <a:alpha val="43137"/>
                    </a:srgbClr>
                  </a:outerShdw>
                </a:effectLst>
                <a:latin typeface="Amasis MT Pro" panose="020F0502020204030204" pitchFamily="18" charset="0"/>
              </a:rPr>
              <a:t>Welcome to Design Lab !!!</a:t>
            </a:r>
            <a:br>
              <a:rPr lang="en-US" sz="4000" dirty="0"/>
            </a:br>
            <a:endParaRPr lang="en-US" sz="4000" dirty="0"/>
          </a:p>
        </p:txBody>
      </p:sp>
      <p:sp>
        <p:nvSpPr>
          <p:cNvPr id="3" name="Content Placeholder 2"/>
          <p:cNvSpPr>
            <a:spLocks noGrp="1"/>
          </p:cNvSpPr>
          <p:nvPr>
            <p:ph idx="1"/>
          </p:nvPr>
        </p:nvSpPr>
        <p:spPr>
          <a:xfrm>
            <a:off x="457200" y="1843088"/>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15</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4685398"/>
            <a:ext cx="2802762" cy="1828800"/>
          </a:xfrm>
          <a:prstGeom prst="rect">
            <a:avLst/>
          </a:prstGeom>
        </p:spPr>
      </p:pic>
      <p:sp>
        <p:nvSpPr>
          <p:cNvPr id="7" name="TextBox 6">
            <a:extLst>
              <a:ext uri="{FF2B5EF4-FFF2-40B4-BE49-F238E27FC236}">
                <a16:creationId xmlns:a16="http://schemas.microsoft.com/office/drawing/2014/main" id="{AC2203EB-004B-D7CF-D1F3-8B1A4EFD38B3}"/>
              </a:ext>
            </a:extLst>
          </p:cNvPr>
          <p:cNvSpPr txBox="1"/>
          <p:nvPr/>
        </p:nvSpPr>
        <p:spPr>
          <a:xfrm>
            <a:off x="609600" y="1161812"/>
            <a:ext cx="8077200" cy="523220"/>
          </a:xfrm>
          <a:prstGeom prst="rect">
            <a:avLst/>
          </a:prstGeom>
          <a:noFill/>
        </p:spPr>
        <p:txBody>
          <a:bodyPr wrap="square">
            <a:spAutoFit/>
          </a:bodyPr>
          <a:lstStyle/>
          <a:p>
            <a:pPr algn="ctr"/>
            <a:r>
              <a:rPr lang="en-US" sz="2800" b="1" dirty="0"/>
              <a:t>Core Values</a:t>
            </a:r>
          </a:p>
        </p:txBody>
      </p:sp>
    </p:spTree>
    <p:extLst>
      <p:ext uri="{BB962C8B-B14F-4D97-AF65-F5344CB8AC3E}">
        <p14:creationId xmlns:p14="http://schemas.microsoft.com/office/powerpoint/2010/main" val="169037108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150</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152</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457200" y="5157195"/>
            <a:ext cx="8382000" cy="1508105"/>
          </a:xfrm>
          <a:prstGeom prst="rect">
            <a:avLst/>
          </a:prstGeom>
          <a:noFill/>
          <a:ln w="25400">
            <a:solidFill>
              <a:srgbClr val="FF0000"/>
            </a:solidFill>
          </a:ln>
        </p:spPr>
        <p:txBody>
          <a:bodyPr wrap="square" rtlCol="0">
            <a:spAutoFit/>
          </a:bodyPr>
          <a:lstStyle/>
          <a:p>
            <a:pPr algn="ctr"/>
            <a:r>
              <a:rPr lang="en-US" sz="2400" b="1" dirty="0"/>
              <a:t>Each Team Member Should Leave todays meeting with their assigned Post-It’s.</a:t>
            </a:r>
          </a:p>
          <a:p>
            <a:pPr algn="ctr"/>
            <a:r>
              <a:rPr lang="en-US" sz="2400" b="1" dirty="0"/>
              <a:t>Each Team Member Should Enter Their Own Tasks as EDN Issues! </a:t>
            </a:r>
            <a:r>
              <a:rPr lang="en-US" sz="2000" b="1" dirty="0"/>
              <a:t>part of Technical Progress and Project Management #2 rubric</a:t>
            </a:r>
            <a:endParaRPr lang="en-US" sz="2400" b="1" dirty="0"/>
          </a:p>
        </p:txBody>
      </p:sp>
    </p:spTree>
    <p:extLst>
      <p:ext uri="{BB962C8B-B14F-4D97-AF65-F5344CB8AC3E}">
        <p14:creationId xmlns:p14="http://schemas.microsoft.com/office/powerpoint/2010/main" val="1940757165"/>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written on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156</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4FC8F-357A-492A-8E92-8DDD2D6ABA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43146D9-A741-8EB2-D9D3-77AC19D4BEF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6F5C037-833F-0DA1-35C2-7A314F4ABA5A}"/>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A17E1EDC-F471-3A01-F9FD-C52D0C302D56}"/>
              </a:ext>
            </a:extLst>
          </p:cNvPr>
          <p:cNvSpPr>
            <a:spLocks noGrp="1"/>
          </p:cNvSpPr>
          <p:nvPr>
            <p:ph type="sldNum" sz="quarter" idx="12"/>
          </p:nvPr>
        </p:nvSpPr>
        <p:spPr/>
        <p:txBody>
          <a:bodyPr/>
          <a:lstStyle/>
          <a:p>
            <a:fld id="{CC48B151-73E6-4005-9E41-BAC149615E2B}" type="slidenum">
              <a:rPr lang="en-US" sz="1200" smtClean="0"/>
              <a:t>158</a:t>
            </a:fld>
            <a:endParaRPr lang="en-US" dirty="0"/>
          </a:p>
        </p:txBody>
      </p:sp>
      <p:sp>
        <p:nvSpPr>
          <p:cNvPr id="6" name="TextBox 5">
            <a:extLst>
              <a:ext uri="{FF2B5EF4-FFF2-40B4-BE49-F238E27FC236}">
                <a16:creationId xmlns:a16="http://schemas.microsoft.com/office/drawing/2014/main" id="{BF4FC601-4DB9-0460-E327-0A1F3705359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03751C51-90ED-7088-1829-C4D5A412C9B2}"/>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07192340-27DA-AEE0-6512-57553564A9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23743347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54FB2B-0D32-6D5E-EBBD-C6E11EF8B1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4678C5-1F4A-6BCF-319C-500661225B8A}"/>
              </a:ext>
            </a:extLst>
          </p:cNvPr>
          <p:cNvSpPr>
            <a:spLocks noGrp="1"/>
          </p:cNvSpPr>
          <p:nvPr>
            <p:ph type="title"/>
          </p:nvPr>
        </p:nvSpPr>
        <p:spPr>
          <a:xfrm>
            <a:off x="628650" y="365126"/>
            <a:ext cx="8058150" cy="1325563"/>
          </a:xfrm>
        </p:spPr>
        <p:txBody>
          <a:bodyPr>
            <a:normAutofit/>
          </a:bodyPr>
          <a:lstStyle/>
          <a:p>
            <a:pPr algn="ctr"/>
            <a:r>
              <a:rPr lang="en-US" sz="4000" dirty="0">
                <a:latin typeface="+mn-lt"/>
              </a:rPr>
              <a:t>10 min – Risk Management</a:t>
            </a:r>
          </a:p>
        </p:txBody>
      </p:sp>
      <p:sp>
        <p:nvSpPr>
          <p:cNvPr id="3" name="Content Placeholder 2">
            <a:extLst>
              <a:ext uri="{FF2B5EF4-FFF2-40B4-BE49-F238E27FC236}">
                <a16:creationId xmlns:a16="http://schemas.microsoft.com/office/drawing/2014/main" id="{8F2B2342-DBD6-A914-F6FC-EAF5D1788C78}"/>
              </a:ext>
            </a:extLst>
          </p:cNvPr>
          <p:cNvSpPr>
            <a:spLocks noGrp="1"/>
          </p:cNvSpPr>
          <p:nvPr>
            <p:ph idx="1"/>
          </p:nvPr>
        </p:nvSpPr>
        <p:spPr/>
        <p:txBody>
          <a:bodyPr>
            <a:normAutofit/>
          </a:bodyPr>
          <a:lstStyle/>
          <a:p>
            <a:r>
              <a:rPr lang="en-US" sz="3200" dirty="0"/>
              <a:t>Capstone Support Wiki page on Project Risk</a:t>
            </a:r>
          </a:p>
          <a:p>
            <a:pPr marL="342900" lvl="1" indent="0">
              <a:buNone/>
            </a:pPr>
            <a:r>
              <a:rPr lang="en-US" sz="2800" dirty="0">
                <a:hlinkClick r:id="rId3"/>
              </a:rPr>
              <a:t>https://designlab.eng.rpi.edu/edn/projects/capstone-support-dev/wiki/Risks_Associated_with_Project_Plans</a:t>
            </a:r>
            <a:r>
              <a:rPr lang="en-US" sz="2800" dirty="0"/>
              <a:t> </a:t>
            </a:r>
          </a:p>
        </p:txBody>
      </p:sp>
      <p:sp>
        <p:nvSpPr>
          <p:cNvPr id="5" name="Slide Number Placeholder 4">
            <a:extLst>
              <a:ext uri="{FF2B5EF4-FFF2-40B4-BE49-F238E27FC236}">
                <a16:creationId xmlns:a16="http://schemas.microsoft.com/office/drawing/2014/main" id="{ED56E0F4-9E25-66A3-34AF-C1BE4133CE85}"/>
              </a:ext>
            </a:extLst>
          </p:cNvPr>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2749193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16</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161</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164</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2105234326"/>
              </p:ext>
            </p:extLst>
          </p:nvPr>
        </p:nvGraphicFramePr>
        <p:xfrm>
          <a:off x="783753" y="1690689"/>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767145" y="276155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C64B572C-19C4-0FE3-213C-8FCD2583C767}"/>
              </a:ext>
            </a:extLst>
          </p:cNvPr>
          <p:cNvSpPr txBox="1"/>
          <p:nvPr/>
        </p:nvSpPr>
        <p:spPr>
          <a:xfrm>
            <a:off x="978111" y="570054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
        <p:nvSpPr>
          <p:cNvPr id="9" name="TextBox 8">
            <a:extLst>
              <a:ext uri="{FF2B5EF4-FFF2-40B4-BE49-F238E27FC236}">
                <a16:creationId xmlns:a16="http://schemas.microsoft.com/office/drawing/2014/main" id="{2223A5AD-86C4-F115-6342-816B08F5E8D3}"/>
              </a:ext>
            </a:extLst>
          </p:cNvPr>
          <p:cNvSpPr txBox="1"/>
          <p:nvPr/>
        </p:nvSpPr>
        <p:spPr>
          <a:xfrm>
            <a:off x="1219200" y="5256513"/>
            <a:ext cx="5791200" cy="954107"/>
          </a:xfrm>
          <a:prstGeom prst="rect">
            <a:avLst/>
          </a:prstGeom>
          <a:noFill/>
          <a:ln w="38100">
            <a:solidFill>
              <a:srgbClr val="FF0000"/>
            </a:solidFill>
          </a:ln>
        </p:spPr>
        <p:txBody>
          <a:bodyPr wrap="square" rtlCol="0">
            <a:spAutoFit/>
          </a:bodyPr>
          <a:lstStyle/>
          <a:p>
            <a:pPr algn="ctr"/>
            <a:r>
              <a:rPr lang="en-US" sz="2800" dirty="0">
                <a:cs typeface="Calibri"/>
              </a:rPr>
              <a:t>Use EDN and Repository to document all work moving forwards</a:t>
            </a:r>
          </a:p>
        </p:txBody>
      </p:sp>
    </p:spTree>
    <p:extLst>
      <p:ext uri="{BB962C8B-B14F-4D97-AF65-F5344CB8AC3E}">
        <p14:creationId xmlns:p14="http://schemas.microsoft.com/office/powerpoint/2010/main" val="3994139408"/>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DC6A2-CB42-6FEE-5B54-BFB5D8ABB6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27A156-568C-A5D3-2651-E8F725B9C3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A069902-4FD1-5518-5A8B-EDD22DEA3DB1}"/>
              </a:ext>
            </a:extLst>
          </p:cNvPr>
          <p:cNvSpPr>
            <a:spLocks noGrp="1"/>
          </p:cNvSpPr>
          <p:nvPr>
            <p:ph idx="1"/>
          </p:nvPr>
        </p:nvSpPr>
        <p:spPr>
          <a:xfrm>
            <a:off x="628650" y="1375520"/>
            <a:ext cx="7886700" cy="4576763"/>
          </a:xfrm>
        </p:spPr>
        <p:txBody>
          <a:bodyPr/>
          <a:lstStyle/>
          <a:p>
            <a:pPr marL="0" indent="0">
              <a:buNone/>
            </a:pPr>
            <a:r>
              <a:rPr lang="en-US" sz="2000" dirty="0"/>
              <a:t>EDN Forum posts by Mon 2/9 @ 8am</a:t>
            </a:r>
            <a:endParaRPr lang="en-US" dirty="0"/>
          </a:p>
        </p:txBody>
      </p:sp>
      <p:sp>
        <p:nvSpPr>
          <p:cNvPr id="4" name="Slide Number Placeholder 3">
            <a:extLst>
              <a:ext uri="{FF2B5EF4-FFF2-40B4-BE49-F238E27FC236}">
                <a16:creationId xmlns:a16="http://schemas.microsoft.com/office/drawing/2014/main" id="{85372A13-354E-0306-DDD5-DA1324FD4F9B}"/>
              </a:ext>
            </a:extLst>
          </p:cNvPr>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6" name="TextBox 5">
            <a:extLst>
              <a:ext uri="{FF2B5EF4-FFF2-40B4-BE49-F238E27FC236}">
                <a16:creationId xmlns:a16="http://schemas.microsoft.com/office/drawing/2014/main" id="{D723FE7E-E6E2-2853-6311-1E629BAAD257}"/>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F3398C5-931B-1E93-2C2F-FA570C0C6808}"/>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1/19	1/26	  2/2	   2/9			TARGET</a:t>
            </a:r>
          </a:p>
        </p:txBody>
      </p:sp>
      <p:pic>
        <p:nvPicPr>
          <p:cNvPr id="8" name="Picture 7">
            <a:extLst>
              <a:ext uri="{FF2B5EF4-FFF2-40B4-BE49-F238E27FC236}">
                <a16:creationId xmlns:a16="http://schemas.microsoft.com/office/drawing/2014/main" id="{8D5FD0AC-740A-FBA1-041C-0085680F4D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8563" y="1859036"/>
            <a:ext cx="7306874" cy="3924899"/>
          </a:xfrm>
          <a:prstGeom prst="rect">
            <a:avLst/>
          </a:prstGeom>
        </p:spPr>
      </p:pic>
    </p:spTree>
    <p:extLst>
      <p:ext uri="{BB962C8B-B14F-4D97-AF65-F5344CB8AC3E}">
        <p14:creationId xmlns:p14="http://schemas.microsoft.com/office/powerpoint/2010/main" val="182133145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79574-C5A3-AD87-FD61-5B5978C114E9}"/>
              </a:ext>
            </a:extLst>
          </p:cNvPr>
          <p:cNvSpPr>
            <a:spLocks noGrp="1"/>
          </p:cNvSpPr>
          <p:nvPr>
            <p:ph type="title"/>
          </p:nvPr>
        </p:nvSpPr>
        <p:spPr/>
        <p:txBody>
          <a:bodyPr/>
          <a:lstStyle/>
          <a:p>
            <a:pPr algn="ctr"/>
            <a:r>
              <a:rPr lang="en-US" dirty="0"/>
              <a:t>Using Issues</a:t>
            </a:r>
          </a:p>
        </p:txBody>
      </p:sp>
      <p:sp>
        <p:nvSpPr>
          <p:cNvPr id="3" name="Content Placeholder 2">
            <a:extLst>
              <a:ext uri="{FF2B5EF4-FFF2-40B4-BE49-F238E27FC236}">
                <a16:creationId xmlns:a16="http://schemas.microsoft.com/office/drawing/2014/main" id="{62D3FF99-8853-43CA-1B13-B34F0EDD56B9}"/>
              </a:ext>
            </a:extLst>
          </p:cNvPr>
          <p:cNvSpPr>
            <a:spLocks noGrp="1"/>
          </p:cNvSpPr>
          <p:nvPr>
            <p:ph idx="1"/>
          </p:nvPr>
        </p:nvSpPr>
        <p:spPr/>
        <p:txBody>
          <a:bodyPr>
            <a:normAutofit lnSpcReduction="10000"/>
          </a:bodyPr>
          <a:lstStyle/>
          <a:p>
            <a:pPr marL="0" indent="0">
              <a:buNone/>
            </a:pPr>
            <a:r>
              <a:rPr lang="en-US" dirty="0"/>
              <a:t>A task duration must not exceed a week </a:t>
            </a:r>
            <a:r>
              <a:rPr lang="en-US" dirty="0">
                <a:sym typeface="Symbol" panose="05050102010706020507" pitchFamily="18" charset="2"/>
              </a:rPr>
              <a:t> Update the task status at least twice a week</a:t>
            </a:r>
          </a:p>
          <a:p>
            <a:r>
              <a:rPr lang="en-US" dirty="0">
                <a:sym typeface="Symbol" panose="05050102010706020507" pitchFamily="18" charset="2"/>
              </a:rPr>
              <a:t>Start Working on a Task</a:t>
            </a:r>
          </a:p>
          <a:p>
            <a:pPr lvl="1"/>
            <a:r>
              <a:rPr lang="en-US" dirty="0">
                <a:sym typeface="Symbol" panose="05050102010706020507" pitchFamily="18" charset="2"/>
              </a:rPr>
              <a:t>Open a message thread in Forum/Design</a:t>
            </a:r>
            <a:br>
              <a:rPr lang="en-US" dirty="0">
                <a:sym typeface="Symbol" panose="05050102010706020507" pitchFamily="18" charset="2"/>
              </a:rPr>
            </a:br>
            <a:r>
              <a:rPr lang="en-US" dirty="0">
                <a:sym typeface="Symbol" panose="05050102010706020507" pitchFamily="18" charset="2"/>
              </a:rPr>
              <a:t>Subject: The subject of the issue</a:t>
            </a:r>
            <a:br>
              <a:rPr lang="en-US" dirty="0">
                <a:sym typeface="Symbol" panose="05050102010706020507" pitchFamily="18" charset="2"/>
              </a:rPr>
            </a:br>
            <a:r>
              <a:rPr lang="en-US" dirty="0">
                <a:sym typeface="Symbol" panose="05050102010706020507" pitchFamily="18" charset="2"/>
              </a:rPr>
              <a:t>Sample Message: “This thread documents the design process for #XXXX”, where XXXX is the issue number.</a:t>
            </a:r>
          </a:p>
          <a:p>
            <a:pPr lvl="1"/>
            <a:r>
              <a:rPr lang="en-US" dirty="0">
                <a:sym typeface="Symbol" panose="05050102010706020507" pitchFamily="18" charset="2"/>
              </a:rPr>
              <a:t>Change the Issue status from Assigned to Working</a:t>
            </a:r>
            <a:br>
              <a:rPr lang="en-US" dirty="0">
                <a:sym typeface="Symbol" panose="05050102010706020507" pitchFamily="18" charset="2"/>
              </a:rPr>
            </a:br>
            <a:r>
              <a:rPr lang="en-US" dirty="0">
                <a:sym typeface="Symbol" panose="05050102010706020507" pitchFamily="18" charset="2"/>
              </a:rPr>
              <a:t>Sample Note: “This work is documented in </a:t>
            </a:r>
            <a:r>
              <a:rPr lang="en-US" dirty="0" err="1">
                <a:sym typeface="Symbol" panose="05050102010706020507" pitchFamily="18" charset="2"/>
              </a:rPr>
              <a:t>message#YYYY</a:t>
            </a:r>
            <a:r>
              <a:rPr lang="en-US" dirty="0">
                <a:sym typeface="Symbol" panose="05050102010706020507" pitchFamily="18" charset="2"/>
              </a:rPr>
              <a:t>”, where YYYY is the message number in the URL.</a:t>
            </a:r>
          </a:p>
          <a:p>
            <a:r>
              <a:rPr lang="en-US" dirty="0">
                <a:sym typeface="Symbol" panose="05050102010706020507" pitchFamily="18" charset="2"/>
              </a:rPr>
              <a:t>Ending Working on a Task</a:t>
            </a:r>
          </a:p>
          <a:p>
            <a:pPr lvl="1"/>
            <a:r>
              <a:rPr lang="en-US" dirty="0">
                <a:sym typeface="Symbol" panose="05050102010706020507" pitchFamily="18" charset="2"/>
              </a:rPr>
              <a:t>Upload the output to EDN, such as the Repository.</a:t>
            </a:r>
          </a:p>
          <a:p>
            <a:pPr lvl="1"/>
            <a:r>
              <a:rPr lang="en-US" dirty="0">
                <a:sym typeface="Symbol" panose="05050102010706020507" pitchFamily="18" charset="2"/>
              </a:rPr>
              <a:t>Link the output to the issue</a:t>
            </a:r>
            <a:br>
              <a:rPr lang="en-US" dirty="0">
                <a:sym typeface="Symbol" panose="05050102010706020507" pitchFamily="18" charset="2"/>
              </a:rPr>
            </a:br>
            <a:r>
              <a:rPr lang="en-US" dirty="0">
                <a:sym typeface="Symbol" panose="05050102010706020507" pitchFamily="18" charset="2"/>
              </a:rPr>
              <a:t>Sample Note: “The output of this task is </a:t>
            </a:r>
            <a:r>
              <a:rPr lang="en-US" dirty="0" err="1">
                <a:sym typeface="Symbol" panose="05050102010706020507" pitchFamily="18" charset="2"/>
              </a:rPr>
              <a:t>rZZZ</a:t>
            </a:r>
            <a:r>
              <a:rPr lang="en-US" dirty="0">
                <a:sym typeface="Symbol" panose="05050102010706020507" pitchFamily="18" charset="2"/>
              </a:rPr>
              <a:t>”, where ZZZ is the revision number.</a:t>
            </a:r>
          </a:p>
          <a:p>
            <a:pPr lvl="1"/>
            <a:r>
              <a:rPr lang="en-US" dirty="0">
                <a:sym typeface="Symbol" panose="05050102010706020507" pitchFamily="18" charset="2"/>
              </a:rPr>
              <a:t>Change the Issue status from Working to Ready to Close</a:t>
            </a:r>
            <a:endParaRPr lang="en-US" dirty="0"/>
          </a:p>
          <a:p>
            <a:pPr lvl="1"/>
            <a:endParaRPr lang="en-US" dirty="0"/>
          </a:p>
        </p:txBody>
      </p:sp>
      <p:sp>
        <p:nvSpPr>
          <p:cNvPr id="4" name="Slide Number Placeholder 3">
            <a:extLst>
              <a:ext uri="{FF2B5EF4-FFF2-40B4-BE49-F238E27FC236}">
                <a16:creationId xmlns:a16="http://schemas.microsoft.com/office/drawing/2014/main" id="{4A4A053A-3DB4-5A3F-7D05-76E3AB573441}"/>
              </a:ext>
            </a:extLst>
          </p:cNvPr>
          <p:cNvSpPr>
            <a:spLocks noGrp="1"/>
          </p:cNvSpPr>
          <p:nvPr>
            <p:ph type="sldNum" sz="quarter" idx="12"/>
          </p:nvPr>
        </p:nvSpPr>
        <p:spPr/>
        <p:txBody>
          <a:bodyPr/>
          <a:lstStyle/>
          <a:p>
            <a:fld id="{CC48B151-73E6-4005-9E41-BAC149615E2B}" type="slidenum">
              <a:rPr lang="en-US" smtClean="0"/>
              <a:t>169</a:t>
            </a:fld>
            <a:endParaRPr lang="en-US" dirty="0"/>
          </a:p>
        </p:txBody>
      </p:sp>
    </p:spTree>
    <p:extLst>
      <p:ext uri="{BB962C8B-B14F-4D97-AF65-F5344CB8AC3E}">
        <p14:creationId xmlns:p14="http://schemas.microsoft.com/office/powerpoint/2010/main" val="3507136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rotWithShape="1">
          <a:blip r:embed="rId3">
            <a:extLst>
              <a:ext uri="{28A0092B-C50C-407E-A947-70E740481C1C}">
                <a14:useLocalDpi xmlns:a14="http://schemas.microsoft.com/office/drawing/2010/main" val="0"/>
              </a:ext>
            </a:extLst>
          </a:blip>
          <a:srcRect b="29658"/>
          <a:stretch/>
        </p:blipFill>
        <p:spPr>
          <a:xfrm>
            <a:off x="942975" y="3137170"/>
            <a:ext cx="7258050" cy="2425430"/>
          </a:xfrm>
          <a:prstGeom prst="rect">
            <a:avLst/>
          </a:prstGeom>
        </p:spPr>
      </p:pic>
      <p:sp>
        <p:nvSpPr>
          <p:cNvPr id="3" name="TextBox 2">
            <a:extLst>
              <a:ext uri="{FF2B5EF4-FFF2-40B4-BE49-F238E27FC236}">
                <a16:creationId xmlns:a16="http://schemas.microsoft.com/office/drawing/2014/main" id="{14118ABD-3A4B-0AA0-676C-83DA7823C3BC}"/>
              </a:ext>
            </a:extLst>
          </p:cNvPr>
          <p:cNvSpPr txBox="1"/>
          <p:nvPr/>
        </p:nvSpPr>
        <p:spPr>
          <a:xfrm>
            <a:off x="442727" y="5562600"/>
            <a:ext cx="4053073" cy="1200329"/>
          </a:xfrm>
          <a:prstGeom prst="rect">
            <a:avLst/>
          </a:prstGeom>
          <a:solidFill>
            <a:schemeClr val="bg2"/>
          </a:solidFill>
        </p:spPr>
        <p:txBody>
          <a:bodyPr wrap="square" rtlCol="0">
            <a:spAutoFit/>
          </a:bodyPr>
          <a:lstStyle/>
          <a:p>
            <a:pPr algn="ctr"/>
            <a:r>
              <a:rPr lang="en-US" b="1" dirty="0"/>
              <a:t>GROUP</a:t>
            </a:r>
          </a:p>
          <a:p>
            <a:r>
              <a:rPr lang="en-US" dirty="0"/>
              <a:t>People working towards a goal whose work is coordinated by someone else, e.g., a manager, for them</a:t>
            </a:r>
          </a:p>
        </p:txBody>
      </p:sp>
      <p:sp>
        <p:nvSpPr>
          <p:cNvPr id="4" name="TextBox 3">
            <a:extLst>
              <a:ext uri="{FF2B5EF4-FFF2-40B4-BE49-F238E27FC236}">
                <a16:creationId xmlns:a16="http://schemas.microsoft.com/office/drawing/2014/main" id="{24F355AB-83B6-0283-F692-013AF3917B37}"/>
              </a:ext>
            </a:extLst>
          </p:cNvPr>
          <p:cNvSpPr txBox="1"/>
          <p:nvPr/>
        </p:nvSpPr>
        <p:spPr>
          <a:xfrm>
            <a:off x="4997211" y="5562600"/>
            <a:ext cx="4053073" cy="1200329"/>
          </a:xfrm>
          <a:prstGeom prst="rect">
            <a:avLst/>
          </a:prstGeom>
          <a:solidFill>
            <a:schemeClr val="bg2"/>
          </a:solidFill>
        </p:spPr>
        <p:txBody>
          <a:bodyPr wrap="square" rtlCol="0">
            <a:spAutoFit/>
          </a:bodyPr>
          <a:lstStyle/>
          <a:p>
            <a:pPr algn="ctr"/>
            <a:r>
              <a:rPr lang="en-US" b="1" dirty="0"/>
              <a:t>TEAM</a:t>
            </a:r>
          </a:p>
          <a:p>
            <a:r>
              <a:rPr lang="en-US" dirty="0"/>
              <a:t>People working towards a common goal who coordinate their work amongst themselves</a:t>
            </a:r>
          </a:p>
        </p:txBody>
      </p:sp>
    </p:spTree>
    <p:extLst>
      <p:ext uri="{BB962C8B-B14F-4D97-AF65-F5344CB8AC3E}">
        <p14:creationId xmlns:p14="http://schemas.microsoft.com/office/powerpoint/2010/main" val="286736045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10%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171</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172</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173</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174</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175</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7580318"/>
              </p:ext>
            </p:extLst>
          </p:nvPr>
        </p:nvGraphicFramePr>
        <p:xfrm>
          <a:off x="381000" y="1143000"/>
          <a:ext cx="8382000" cy="4956495"/>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KN</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Reordered Class 1 slides, updated </a:t>
                      </a:r>
                      <a:r>
                        <a:rPr lang="en-US" sz="1200" kern="1200" dirty="0" err="1">
                          <a:solidFill>
                            <a:schemeClr val="dk1"/>
                          </a:solidFill>
                          <a:effectLst/>
                          <a:latin typeface="+mj-lt"/>
                          <a:ea typeface="MS Mincho"/>
                          <a:cs typeface="+mn-cs"/>
                        </a:rPr>
                        <a:t>slido</a:t>
                      </a:r>
                      <a:r>
                        <a:rPr lang="en-US" sz="1200" kern="1200" dirty="0">
                          <a:solidFill>
                            <a:schemeClr val="dk1"/>
                          </a:solidFill>
                          <a:effectLst/>
                          <a:latin typeface="+mj-lt"/>
                          <a:ea typeface="MS Mincho"/>
                          <a:cs typeface="+mn-cs"/>
                        </a:rPr>
                        <a:t> numbers and software tools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8.1</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dates and links for Team Building Retreat</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1/12</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Hide slides for Day 2.5</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Delete additional slides on Use Cases</a:t>
                      </a:r>
                    </a:p>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Removed “less than 4 posts/week = EWS</a:t>
                      </a:r>
                      <a:r>
                        <a:rPr lang="en-US" sz="1200" kern="1200">
                          <a:solidFill>
                            <a:schemeClr val="dk1"/>
                          </a:solidFill>
                          <a:effectLst/>
                          <a:latin typeface="+mj-lt"/>
                          <a:ea typeface="MS Mincho"/>
                          <a:cs typeface="+mn-cs"/>
                        </a:rPr>
                        <a:t>” rule</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1/30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Moved System Architecture section from Day 10 to Day 7. Agendas </a:t>
                      </a:r>
                      <a:r>
                        <a:rPr lang="en-US" sz="1200" kern="1200">
                          <a:solidFill>
                            <a:schemeClr val="dk1"/>
                          </a:solidFill>
                          <a:effectLst/>
                          <a:latin typeface="+mj-lt"/>
                          <a:ea typeface="MS Mincho"/>
                          <a:cs typeface="+mn-cs"/>
                        </a:rPr>
                        <a:t>updated accordingly.</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2/4</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AP/JK</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Pg 152 – clarification to Individual entry of Post-it note task as Issues in EDN to improve distribution of work alignment with Technical Progress rubric #2 rubric</a:t>
                      </a:r>
                    </a:p>
                  </a:txBody>
                  <a:tcPr marL="68580" marR="68580" marT="0" marB="0"/>
                </a:tc>
                <a:extLst>
                  <a:ext uri="{0D108BD9-81ED-4DB2-BD59-A6C34878D82A}">
                    <a16:rowId xmlns:a16="http://schemas.microsoft.com/office/drawing/2014/main" val="1324179425"/>
                  </a:ext>
                </a:extLst>
              </a:tr>
              <a:tr h="255270">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Updated EDN </a:t>
                      </a:r>
                      <a:r>
                        <a:rPr lang="en-US" sz="1200" kern="1200">
                          <a:solidFill>
                            <a:schemeClr val="dk1"/>
                          </a:solidFill>
                          <a:effectLst/>
                          <a:latin typeface="+mj-lt"/>
                          <a:ea typeface="MS Mincho"/>
                          <a:cs typeface="+mn-cs"/>
                        </a:rPr>
                        <a:t>usage slides for Day 8 + 9</a:t>
                      </a: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8.6</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2/10</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Added slide for Project Risk to Day 9</a:t>
                      </a:r>
                    </a:p>
                  </a:txBody>
                  <a:tcPr marL="68580" marR="68580" marT="0" marB="0"/>
                </a:tc>
                <a:extLst>
                  <a:ext uri="{0D108BD9-81ED-4DB2-BD59-A6C34878D82A}">
                    <a16:rowId xmlns:a16="http://schemas.microsoft.com/office/drawing/2014/main" val="1551105972"/>
                  </a:ext>
                </a:extLst>
              </a:tr>
              <a:tr h="298127">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45355868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0972837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50151966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033203879"/>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563642258"/>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708840494"/>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547944696"/>
                  </a:ext>
                </a:extLst>
              </a:tr>
              <a:tr h="222251">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176</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177</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18</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a:bodyPr>
          <a:lstStyle/>
          <a:p>
            <a:pPr marL="0" indent="0">
              <a:buNone/>
            </a:pPr>
            <a:r>
              <a:rPr lang="en-US" dirty="0"/>
              <a:t>Q: “What expectations will your boss and peers have of you at work (@Internships/co-op)?”</a:t>
            </a:r>
          </a:p>
          <a:p>
            <a:pPr marL="0" indent="0">
              <a:buNone/>
            </a:pPr>
            <a:endParaRPr lang="en-US" dirty="0"/>
          </a:p>
          <a:p>
            <a:pPr marL="0" indent="0" algn="ctr">
              <a:buNone/>
            </a:pPr>
            <a:r>
              <a:rPr lang="en-US" dirty="0"/>
              <a:t>Let’s start doing this NOW in the </a:t>
            </a:r>
            <a:r>
              <a:rPr lang="en-US" dirty="0">
                <a:cs typeface="Calibri"/>
              </a:rPr>
              <a:t>Design Lab.</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2218924701"/>
              </p:ext>
            </p:extLst>
          </p:nvPr>
        </p:nvGraphicFramePr>
        <p:xfrm>
          <a:off x="533400" y="990600"/>
          <a:ext cx="8139499" cy="3722370"/>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Flame Path Design for Fixtures and Enclosures in Harsh and Hazardous Environments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Boeing</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nb-NO" sz="1400" b="0" i="0" u="none" strike="noStrike">
                          <a:solidFill>
                            <a:srgbClr val="000000"/>
                          </a:solidFill>
                          <a:effectLst/>
                          <a:latin typeface="Calibri" panose="020F0502020204030204" pitchFamily="34" charset="0"/>
                        </a:rPr>
                        <a:t>Multi-Robot Flexible Part Handling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Bill Lake Modular Homes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Trim Area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Asish Ghosh</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Latham Group</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Battery Powered Pool Cover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Paul Chow</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Sodexo</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Reusable To-Go Box Dispensing System for Dining Halls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0">
                <a:tc>
                  <a:txBody>
                    <a:bodyPr/>
                    <a:lstStyle/>
                    <a:p>
                      <a:pPr algn="l" fontAlgn="ctr">
                        <a:buNone/>
                      </a:pPr>
                      <a:r>
                        <a:rPr lang="en-US" sz="1400" b="0" i="0" u="none" strike="noStrike" dirty="0">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Distribution Center Layout Optimization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Center for Smart Convergent Manufacturing Systems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Sewn Part Inverting Mechanism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Sarah Felix</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B3520-8ABF-5B95-369D-262F705BF3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809EFA-368E-4CEE-069E-C63A4B80E113}"/>
              </a:ext>
            </a:extLst>
          </p:cNvPr>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a:extLst>
              <a:ext uri="{FF2B5EF4-FFF2-40B4-BE49-F238E27FC236}">
                <a16:creationId xmlns:a16="http://schemas.microsoft.com/office/drawing/2014/main" id="{A2DA3211-1430-D73E-3062-914EF5DEB490}"/>
              </a:ext>
            </a:extLst>
          </p:cNvPr>
          <p:cNvSpPr>
            <a:spLocks noGrp="1"/>
          </p:cNvSpPr>
          <p:nvPr>
            <p:ph idx="1"/>
          </p:nvPr>
        </p:nvSpPr>
        <p:spPr>
          <a:xfrm>
            <a:off x="457200" y="1277580"/>
            <a:ext cx="8229600" cy="5428020"/>
          </a:xfrm>
        </p:spPr>
        <p:txBody>
          <a:bodyPr vert="horz" lIns="91440" tIns="45720" rIns="91440" bIns="45720" rtlCol="0" anchor="t">
            <a:normAutofit/>
          </a:bodyPr>
          <a:lstStyle/>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a:extLst>
              <a:ext uri="{FF2B5EF4-FFF2-40B4-BE49-F238E27FC236}">
                <a16:creationId xmlns:a16="http://schemas.microsoft.com/office/drawing/2014/main" id="{2B205848-03C0-4379-8032-B55A72D4C1A5}"/>
              </a:ext>
            </a:extLst>
          </p:cNvPr>
          <p:cNvSpPr>
            <a:spLocks noGrp="1"/>
          </p:cNvSpPr>
          <p:nvPr>
            <p:ph type="sldNum" sz="quarter" idx="12"/>
          </p:nvPr>
        </p:nvSpPr>
        <p:spPr/>
        <p:txBody>
          <a:bodyPr/>
          <a:lstStyle/>
          <a:p>
            <a:fld id="{B044824F-EBE0-443F-8A8F-F64816AF04DC}" type="slidenum">
              <a:rPr lang="en-US" smtClean="0"/>
              <a:t>22</a:t>
            </a:fld>
            <a:endParaRPr lang="en-US" dirty="0"/>
          </a:p>
        </p:txBody>
      </p:sp>
    </p:spTree>
    <p:extLst>
      <p:ext uri="{BB962C8B-B14F-4D97-AF65-F5344CB8AC3E}">
        <p14:creationId xmlns:p14="http://schemas.microsoft.com/office/powerpoint/2010/main" val="26113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23</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b="1" dirty="0">
                <a:solidFill>
                  <a:srgbClr val="FF0000"/>
                </a:solidFill>
                <a:cs typeface="Calibri"/>
              </a:rPr>
              <a:t>development of group 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(cloud),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24</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25</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26</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6111446" y="3906541"/>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
        <p:nvSpPr>
          <p:cNvPr id="8" name="TextBox 7">
            <a:extLst>
              <a:ext uri="{FF2B5EF4-FFF2-40B4-BE49-F238E27FC236}">
                <a16:creationId xmlns:a16="http://schemas.microsoft.com/office/drawing/2014/main" id="{A93FB63B-6A7B-14C1-222C-6356C025AF77}"/>
              </a:ext>
            </a:extLst>
          </p:cNvPr>
          <p:cNvSpPr txBox="1"/>
          <p:nvPr/>
        </p:nvSpPr>
        <p:spPr>
          <a:xfrm>
            <a:off x="4572001" y="1417638"/>
            <a:ext cx="4114800" cy="2169825"/>
          </a:xfrm>
          <a:prstGeom prst="rect">
            <a:avLst/>
          </a:prstGeom>
          <a:noFill/>
        </p:spPr>
        <p:txBody>
          <a:bodyPr wrap="square">
            <a:spAutoFit/>
          </a:bodyPr>
          <a:lstStyle/>
          <a:p>
            <a:pPr marL="0" indent="0">
              <a:buNone/>
            </a:pPr>
            <a:r>
              <a:rPr lang="en-US" sz="2400" b="1" dirty="0"/>
              <a:t>Software Tools:</a:t>
            </a:r>
          </a:p>
          <a:p>
            <a:pPr marL="342900" indent="-342900">
              <a:spcBef>
                <a:spcPts val="576"/>
              </a:spcBef>
              <a:buFont typeface="Arial" panose="020B0604020202020204" pitchFamily="34" charset="0"/>
              <a:buChar char="•"/>
            </a:pPr>
            <a:r>
              <a:rPr lang="en-US" sz="2400" dirty="0"/>
              <a:t>Draw.io(desktop version) – for flowchart</a:t>
            </a:r>
          </a:p>
          <a:p>
            <a:pPr marL="342900" indent="-342900">
              <a:spcBef>
                <a:spcPts val="576"/>
              </a:spcBef>
              <a:buFont typeface="Arial" panose="020B0604020202020204" pitchFamily="34" charset="0"/>
              <a:buChar char="•"/>
            </a:pPr>
            <a:r>
              <a:rPr lang="en-US" sz="2400" dirty="0"/>
              <a:t>Siemens NX – for CAD</a:t>
            </a:r>
          </a:p>
          <a:p>
            <a:pPr marL="342900" indent="-342900">
              <a:spcBef>
                <a:spcPts val="576"/>
              </a:spcBef>
              <a:buFont typeface="Arial" panose="020B0604020202020204" pitchFamily="34" charset="0"/>
              <a:buChar char="•"/>
            </a:pPr>
            <a:r>
              <a:rPr lang="en-US" sz="2400" dirty="0" err="1"/>
              <a:t>KiCAD</a:t>
            </a:r>
            <a:r>
              <a:rPr lang="en-US" sz="2400" dirty="0"/>
              <a:t> – for Circuit schematic</a:t>
            </a:r>
          </a:p>
        </p:txBody>
      </p:sp>
    </p:spTree>
    <p:extLst>
      <p:ext uri="{BB962C8B-B14F-4D97-AF65-F5344CB8AC3E}">
        <p14:creationId xmlns:p14="http://schemas.microsoft.com/office/powerpoint/2010/main" val="3131588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28</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29</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3">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with Code #</a:t>
            </a:r>
            <a:r>
              <a:rPr lang="en-US" sz="2400" b="1" dirty="0">
                <a:latin typeface="SlidoInter"/>
              </a:rPr>
              <a:t>5292937</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pic>
        <p:nvPicPr>
          <p:cNvPr id="10" name="Graphic 9">
            <a:extLst>
              <a:ext uri="{FF2B5EF4-FFF2-40B4-BE49-F238E27FC236}">
                <a16:creationId xmlns:a16="http://schemas.microsoft.com/office/drawing/2014/main" id="{6DD92AC8-4E0E-F15F-9765-0B831F3BA2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200" y="2609115"/>
            <a:ext cx="3200400" cy="320040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3883705015"/>
              </p:ext>
            </p:extLst>
          </p:nvPr>
        </p:nvGraphicFramePr>
        <p:xfrm>
          <a:off x="304800" y="1066800"/>
          <a:ext cx="8229600" cy="3599981"/>
        </p:xfrm>
        <a:graphic>
          <a:graphicData uri="http://schemas.openxmlformats.org/drawingml/2006/table">
            <a:tbl>
              <a:tblPr/>
              <a:tblGrid>
                <a:gridCol w="1828800">
                  <a:extLst>
                    <a:ext uri="{9D8B030D-6E8A-4147-A177-3AD203B41FA5}">
                      <a16:colId xmlns:a16="http://schemas.microsoft.com/office/drawing/2014/main" val="20000"/>
                    </a:ext>
                  </a:extLst>
                </a:gridCol>
                <a:gridCol w="28752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Center for Disability Services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Off-Road Wheelchair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Rensselaer ARC</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Slow Feeding Device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RPI Registrar Office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Course Conflicts Identification Tool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Rostyslav Korolov</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Furnace Defects Root Cause Analysis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Kim Oakes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Monaghan Medical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Automated Piston-Spring Assembly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endParaRPr lang="en-US" sz="1400" b="0" i="0" u="none" strike="noStrike" dirty="0">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endParaRPr lang="en-US" sz="1400" b="0" i="0" u="none" strike="noStrike">
                        <a:solidFill>
                          <a:srgbClr val="000000"/>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endParaRPr lang="en-US" sz="1400" b="1" i="0" u="none" strike="noStrike" dirty="0">
                        <a:solidFill>
                          <a:srgbClr val="0000FF"/>
                        </a:solidFill>
                        <a:effectLst/>
                        <a:latin typeface="Aptos Narrow" panose="020B000402020202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30</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31</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32</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35</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1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1/20	6:00 – 8pm</a:t>
            </a:r>
          </a:p>
          <a:p>
            <a:pPr lvl="1">
              <a:tabLst>
                <a:tab pos="2514600" algn="l"/>
                <a:tab pos="3597275" algn="l"/>
              </a:tabLst>
            </a:pPr>
            <a:r>
              <a:rPr lang="en-US" dirty="0">
                <a:cs typeface="Calibri"/>
              </a:rPr>
              <a:t>Wednesday	1/21	6:00 – 8pm</a:t>
            </a:r>
          </a:p>
          <a:p>
            <a:pPr lvl="1">
              <a:tabLst>
                <a:tab pos="2514600" algn="l"/>
                <a:tab pos="3597275" algn="l"/>
              </a:tabLst>
            </a:pPr>
            <a:r>
              <a:rPr lang="en-US" dirty="0">
                <a:cs typeface="Calibri"/>
              </a:rPr>
              <a:t>Thursday	1/22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1/16/26</a:t>
            </a: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dirty="0">
                <a:cs typeface="Calibri"/>
                <a:hlinkClick r:id="rId3" tooltip="https://docs.google.com/spreadsheets/d/1lo4H_eTHO7RTdU8r9M3KOiQDp9_S8xudEDXehhr-3Ok/edit?usp=sharing"/>
              </a:rPr>
              <a:t>Capstone S26 Team Building Sign Ups – Google Sheets</a:t>
            </a:r>
            <a:endParaRPr lang="en-US" dirty="0">
              <a:cs typeface="Calibri"/>
              <a:hlinkClick r:id="rId4"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39</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grpSp>
        <p:nvGrpSpPr>
          <p:cNvPr id="5" name="Group 4">
            <a:extLst>
              <a:ext uri="{FF2B5EF4-FFF2-40B4-BE49-F238E27FC236}">
                <a16:creationId xmlns:a16="http://schemas.microsoft.com/office/drawing/2014/main" id="{02A7E26D-3897-46F8-D7E3-23A8670AFF2E}"/>
              </a:ext>
            </a:extLst>
          </p:cNvPr>
          <p:cNvGrpSpPr/>
          <p:nvPr/>
        </p:nvGrpSpPr>
        <p:grpSpPr>
          <a:xfrm>
            <a:off x="2499215" y="4724400"/>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339321140"/>
              </p:ext>
            </p:extLst>
          </p:nvPr>
        </p:nvGraphicFramePr>
        <p:xfrm>
          <a:off x="457200" y="990600"/>
          <a:ext cx="8139499" cy="3749040"/>
        </p:xfrm>
        <a:graphic>
          <a:graphicData uri="http://schemas.openxmlformats.org/drawingml/2006/table">
            <a:tbl>
              <a:tblPr/>
              <a:tblGrid>
                <a:gridCol w="1281499">
                  <a:extLst>
                    <a:ext uri="{9D8B030D-6E8A-4147-A177-3AD203B41FA5}">
                      <a16:colId xmlns:a16="http://schemas.microsoft.com/office/drawing/2014/main" val="20000"/>
                    </a:ext>
                  </a:extLst>
                </a:gridCol>
                <a:gridCol w="3290501">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19200">
                  <a:extLst>
                    <a:ext uri="{9D8B030D-6E8A-4147-A177-3AD203B41FA5}">
                      <a16:colId xmlns:a16="http://schemas.microsoft.com/office/drawing/2014/main" val="20003"/>
                    </a:ext>
                  </a:extLst>
                </a:gridCol>
                <a:gridCol w="74809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Sikorsky</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Additive Manufacturing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Corning </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CorningGPT</a:t>
                      </a:r>
                      <a:r>
                        <a:rPr lang="en-US" sz="1400" b="0" i="0" u="none" strike="noStrike" dirty="0">
                          <a:solidFill>
                            <a:srgbClr val="000000"/>
                          </a:solidFill>
                          <a:effectLst/>
                          <a:latin typeface="Calibri" panose="020F0502020204030204" pitchFamily="34" charset="0"/>
                        </a:rPr>
                        <a:t> Meeting Efficiency Tool (</a:t>
                      </a:r>
                      <a:r>
                        <a:rPr lang="en-US" sz="1400" b="0" i="0" u="none" strike="noStrike" dirty="0" err="1">
                          <a:solidFill>
                            <a:srgbClr val="000000"/>
                          </a:solidFill>
                          <a:effectLst/>
                          <a:latin typeface="Calibri" panose="020F0502020204030204" pitchFamily="34" charset="0"/>
                        </a:rPr>
                        <a:t>CoMET</a:t>
                      </a:r>
                      <a:r>
                        <a:rPr lang="en-US" sz="1400" b="0" i="0" u="none" strike="noStrike" dirty="0">
                          <a:solidFill>
                            <a:srgbClr val="000000"/>
                          </a:solidFill>
                          <a:effectLst/>
                          <a:latin typeface="Calibri" panose="020F0502020204030204" pitchFamily="34" charset="0"/>
                        </a:rPr>
                        <a:t>)</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5779277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MSE</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Sand Casting Lab</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Chaitania</a:t>
                      </a:r>
                      <a:r>
                        <a:rPr lang="en-US" sz="1400" b="0" i="0" u="none" strike="noStrike" dirty="0">
                          <a:solidFill>
                            <a:srgbClr val="000000"/>
                          </a:solidFill>
                          <a:effectLst/>
                          <a:latin typeface="Calibri" panose="020F0502020204030204" pitchFamily="34" charset="0"/>
                        </a:rPr>
                        <a:t> Ullal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Eaton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Intelligent Bluetooth based of End of Line Test and Configurator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err="1">
                          <a:solidFill>
                            <a:srgbClr val="000000"/>
                          </a:solidFill>
                          <a:effectLst/>
                          <a:latin typeface="Calibri" panose="020F0502020204030204" pitchFamily="34" charset="0"/>
                        </a:rPr>
                        <a:t>Prabhakr</a:t>
                      </a:r>
                      <a:r>
                        <a:rPr lang="en-US" sz="1400" b="0" i="0" u="none" strike="noStrike" dirty="0">
                          <a:solidFill>
                            <a:srgbClr val="000000"/>
                          </a:solidFill>
                          <a:effectLst/>
                          <a:latin typeface="Calibri" panose="020F0502020204030204" pitchFamily="34" charset="0"/>
                        </a:rPr>
                        <a:t>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Mark Anderson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5</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GlobalFoundries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CMP Arc Scratch Defect Visualization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Prabhakr Neti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70C0"/>
                          </a:solidFill>
                          <a:effectLst/>
                          <a:latin typeface="Calibri" panose="020F0502020204030204" pitchFamily="34" charset="0"/>
                        </a:rPr>
                        <a:t>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Western Digital</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Rover-Based Assistive Device Development - Wheel Chair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Junichi Kanai</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Kanna Natarajan</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JEC3332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0070C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buNone/>
                      </a:pPr>
                      <a:r>
                        <a:rPr lang="en-US" sz="1400" b="0" i="0" u="none" strike="noStrike">
                          <a:solidFill>
                            <a:srgbClr val="000000"/>
                          </a:solidFill>
                          <a:effectLst/>
                          <a:latin typeface="Calibri" panose="020F0502020204030204" pitchFamily="34" charset="0"/>
                        </a:rPr>
                        <a:t>NYSID</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Single-Ream Paper Unwrapper System</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a:solidFill>
                            <a:srgbClr val="000000"/>
                          </a:solidFill>
                          <a:effectLst/>
                          <a:latin typeface="Calibri" panose="020F0502020204030204" pitchFamily="34" charset="0"/>
                        </a:rPr>
                        <a:t>Aren Paster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buNone/>
                      </a:pPr>
                      <a:r>
                        <a:rPr lang="en-US" sz="1400" b="0" i="0" u="none" strike="noStrike" dirty="0">
                          <a:solidFill>
                            <a:srgbClr val="000000"/>
                          </a:solidFill>
                          <a:effectLst/>
                          <a:latin typeface="Calibri" panose="020F0502020204030204" pitchFamily="34" charset="0"/>
                        </a:rPr>
                        <a:t>Bevin Bells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Compressed Gas Cylinder Welding Improvements</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Clint Ballinger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buNone/>
                      </a:pPr>
                      <a:r>
                        <a:rPr lang="en-US" sz="1400" b="0" i="0" u="none" strike="noStrike" dirty="0">
                          <a:solidFill>
                            <a:srgbClr val="000000"/>
                          </a:solidFill>
                          <a:effectLst/>
                          <a:latin typeface="Calibri" panose="020F0502020204030204" pitchFamily="34" charset="0"/>
                        </a:rPr>
                        <a:t>Brad DeBoer</a:t>
                      </a:r>
                    </a:p>
                  </a:txBody>
                  <a:tcPr marL="45720"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a:solidFill>
                            <a:srgbClr val="FF0000"/>
                          </a:solidFill>
                          <a:effectLst/>
                          <a:latin typeface="Calibri" panose="020F0502020204030204" pitchFamily="34" charset="0"/>
                        </a:rPr>
                        <a:t>JEC3232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buNone/>
                      </a:pPr>
                      <a:r>
                        <a:rPr lang="en-US" sz="1400" b="1" i="0" u="none" strike="noStrike" dirty="0">
                          <a:solidFill>
                            <a:srgbClr val="FF0000"/>
                          </a:solidFill>
                          <a:effectLst/>
                          <a:latin typeface="Calibri" panose="020F0502020204030204" pitchFamily="34" charset="0"/>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41</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43</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46</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47</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48</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 name="csX7" fmla="*/ 0 w 504334"/>
              <a:gd name="csY7" fmla="*/ 0 h 1143000"/>
              <a:gd name="csX0" fmla="*/ 0 w 504334"/>
              <a:gd name="csY0" fmla="*/ 0 h 1143000"/>
              <a:gd name="csX1" fmla="*/ 252167 w 504334"/>
              <a:gd name="csY1" fmla="*/ 42026 h 1143000"/>
              <a:gd name="csX2" fmla="*/ 252167 w 504334"/>
              <a:gd name="csY2" fmla="*/ 529474 h 1143000"/>
              <a:gd name="csX3" fmla="*/ 504334 w 504334"/>
              <a:gd name="csY3" fmla="*/ 571500 h 1143000"/>
              <a:gd name="csX4" fmla="*/ 252167 w 504334"/>
              <a:gd name="csY4" fmla="*/ 613526 h 1143000"/>
              <a:gd name="csX5" fmla="*/ 252167 w 504334"/>
              <a:gd name="csY5" fmla="*/ 1100974 h 1143000"/>
              <a:gd name="csX6" fmla="*/ 0 w 504334"/>
              <a:gd name="csY6" fmla="*/ 1143000 h 1143000"/>
            </a:gdLst>
            <a:ahLst/>
            <a:cxnLst>
              <a:cxn ang="0">
                <a:pos x="csX0" y="csY0"/>
              </a:cxn>
              <a:cxn ang="0">
                <a:pos x="csX1" y="csY1"/>
              </a:cxn>
              <a:cxn ang="0">
                <a:pos x="csX2" y="csY2"/>
              </a:cxn>
              <a:cxn ang="0">
                <a:pos x="csX3" y="csY3"/>
              </a:cxn>
              <a:cxn ang="0">
                <a:pos x="csX4" y="csY4"/>
              </a:cxn>
              <a:cxn ang="0">
                <a:pos x="csX5" y="csY5"/>
              </a:cxn>
              <a:cxn ang="0">
                <a:pos x="csX6" y="cs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 (covered in IED)</a:t>
            </a:r>
          </a:p>
          <a:p>
            <a:pPr lvl="1"/>
            <a:r>
              <a:rPr lang="en-US" dirty="0">
                <a:cs typeface="Calibri"/>
              </a:rPr>
              <a:t>Needs and Requirements</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55</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57</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58</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59</a:t>
            </a:fld>
            <a:endParaRPr lang="en-US" dirty="0"/>
          </a:p>
        </p:txBody>
      </p:sp>
      <p:sp>
        <p:nvSpPr>
          <p:cNvPr id="4" name="Rectangle 3"/>
          <p:cNvSpPr/>
          <p:nvPr/>
        </p:nvSpPr>
        <p:spPr>
          <a:xfrm>
            <a:off x="2286000" y="5768061"/>
            <a:ext cx="4267200" cy="1015663"/>
          </a:xfrm>
          <a:prstGeom prst="rect">
            <a:avLst/>
          </a:prstGeom>
          <a:ln w="28575">
            <a:solidFill>
              <a:srgbClr val="FF0000"/>
            </a:solidFill>
          </a:ln>
        </p:spPr>
        <p:txBody>
          <a:bodyPr wrap="square">
            <a:spAutoFit/>
          </a:bodyPr>
          <a:lstStyle/>
          <a:p>
            <a:pPr algn="ctr"/>
            <a:r>
              <a:rPr lang="en-US" sz="2000" b="1" spc="-1" dirty="0">
                <a:solidFill>
                  <a:srgbClr val="000000"/>
                </a:solidFill>
              </a:rPr>
              <a:t>Edit now on OneDrive</a:t>
            </a:r>
          </a:p>
          <a:p>
            <a:pPr algn="ctr"/>
            <a:r>
              <a:rPr lang="en-US" sz="2000" b="1" spc="-1" dirty="0">
                <a:solidFill>
                  <a:srgbClr val="000000"/>
                </a:solidFill>
              </a:rPr>
              <a:t>Next week with Subversion access, these can go into the Repository</a:t>
            </a:r>
          </a:p>
        </p:txBody>
      </p:sp>
    </p:spTree>
    <p:extLst>
      <p:ext uri="{BB962C8B-B14F-4D97-AF65-F5344CB8AC3E}">
        <p14:creationId xmlns:p14="http://schemas.microsoft.com/office/powerpoint/2010/main" val="4095449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normAutofit fontScale="92500" lnSpcReduction="20000"/>
          </a:bodyPr>
          <a:lstStyle/>
          <a:p>
            <a:r>
              <a:rPr lang="en-US" dirty="0"/>
              <a:t>PPT Template &amp; Instructions</a:t>
            </a:r>
          </a:p>
          <a:p>
            <a:pPr lvl="1"/>
            <a:r>
              <a:rPr lang="en-US" dirty="0"/>
              <a:t>Link on Day 2 Agenda Wiki Page</a:t>
            </a:r>
          </a:p>
          <a:p>
            <a:pPr lvl="1"/>
            <a:r>
              <a:rPr lang="en-US" dirty="0"/>
              <a:t>ONE person transfer file from Capstone Support EDN to team’s OneDrive for collaborative creation</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3088988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62</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63</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64</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65</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a:bodyPr>
          <a:lstStyle/>
          <a:p>
            <a:pPr marL="0" indent="0">
              <a:buNone/>
            </a:pPr>
            <a:r>
              <a:rPr lang="en-US" sz="2400" dirty="0"/>
              <a:t>Every Monday morning, a report will be generated of EDN usage. PE and CE will review to identify low performing team members.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66</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67</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69</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71</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72</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73</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77</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78</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79</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a:t>
            </a:r>
            <a:r>
              <a:rPr lang="en-US" sz="2400" b="1" dirty="0"/>
              <a:t>technical</a:t>
            </a:r>
            <a:r>
              <a:rPr lang="en-US" sz="2400" dirty="0"/>
              <a:t>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81</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82</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83</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84</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85</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86</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87</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94</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97</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lvl="2"/>
            <a:r>
              <a:rPr lang="en-US" dirty="0"/>
              <a:t>Narratives / scenarios</a:t>
            </a:r>
          </a:p>
          <a:p>
            <a:pPr lvl="1"/>
            <a:r>
              <a:rPr lang="en-US" dirty="0"/>
              <a:t>User Stories</a:t>
            </a:r>
          </a:p>
          <a:p>
            <a:pPr lvl="2"/>
            <a:r>
              <a:rPr lang="en-US" dirty="0"/>
              <a:t>As a _____ I need to _____ so that _____</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679859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3893</TotalTime>
  <Words>11629</Words>
  <Application>Microsoft Office PowerPoint</Application>
  <PresentationFormat>On-screen Show (4:3)</PresentationFormat>
  <Paragraphs>2036</Paragraphs>
  <Slides>177</Slides>
  <Notes>81</Notes>
  <HiddenSlides>6</HiddenSlides>
  <MMClips>0</MMClips>
  <ScaleCrop>false</ScaleCrop>
  <HeadingPairs>
    <vt:vector size="6" baseType="variant">
      <vt:variant>
        <vt:lpstr>Fonts Used</vt:lpstr>
      </vt:variant>
      <vt:variant>
        <vt:i4>18</vt:i4>
      </vt:variant>
      <vt:variant>
        <vt:lpstr>Theme</vt:lpstr>
      </vt:variant>
      <vt:variant>
        <vt:i4>4</vt:i4>
      </vt:variant>
      <vt:variant>
        <vt:lpstr>Slide Titles</vt:lpstr>
      </vt:variant>
      <vt:variant>
        <vt:i4>177</vt:i4>
      </vt:variant>
    </vt:vector>
  </HeadingPairs>
  <TitlesOfParts>
    <vt:vector size="199" baseType="lpstr">
      <vt:lpstr>Algerian</vt:lpstr>
      <vt:lpstr>Amasis MT Pro</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Design Lab !!! </vt:lpstr>
      <vt:lpstr>Welcome to Your Project Team!</vt:lpstr>
      <vt:lpstr>Capstone is more TEAM work than GROUP work</vt:lpstr>
      <vt:lpstr>Your Capstone Expectations - Slido</vt:lpstr>
      <vt:lpstr>Work Expectations</vt:lpstr>
      <vt:lpstr>Participation Expectations</vt:lpstr>
      <vt:lpstr>Work Expectations</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Customer Needs &amp;  Engineering Requirements Introduction</vt:lpstr>
      <vt:lpstr>PowerPoint Presentation</vt:lpstr>
      <vt:lpstr>User Story</vt:lpstr>
      <vt:lpstr>Use Case</vt:lpstr>
      <vt:lpstr>Use Case Example</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15 min – Finalize Project Deliverables</vt:lpstr>
      <vt:lpstr>35 min – Concept Selection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10 min – Risk Management</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5 Min – Wrap-up</vt:lpstr>
      <vt:lpstr>Capstone is a  Communications Intensive Course</vt:lpstr>
      <vt:lpstr>Documentation Participation</vt:lpstr>
      <vt:lpstr>Using Issues</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1592</cp:revision>
  <cp:lastPrinted>2026-01-30T21:01:58Z</cp:lastPrinted>
  <dcterms:created xsi:type="dcterms:W3CDTF">2012-08-24T00:53:15Z</dcterms:created>
  <dcterms:modified xsi:type="dcterms:W3CDTF">2026-02-13T14:34:28Z</dcterms:modified>
</cp:coreProperties>
</file>